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2"/>
  </p:notesMasterIdLst>
  <p:sldIdLst>
    <p:sldId id="256" r:id="rId2"/>
    <p:sldId id="267" r:id="rId3"/>
    <p:sldId id="260" r:id="rId4"/>
    <p:sldId id="275" r:id="rId5"/>
    <p:sldId id="276" r:id="rId6"/>
    <p:sldId id="294" r:id="rId7"/>
    <p:sldId id="258" r:id="rId8"/>
    <p:sldId id="257" r:id="rId9"/>
    <p:sldId id="295" r:id="rId10"/>
    <p:sldId id="296" r:id="rId11"/>
    <p:sldId id="261" r:id="rId12"/>
    <p:sldId id="297" r:id="rId13"/>
    <p:sldId id="298" r:id="rId14"/>
    <p:sldId id="299" r:id="rId15"/>
    <p:sldId id="268" r:id="rId16"/>
    <p:sldId id="300" r:id="rId17"/>
    <p:sldId id="271" r:id="rId18"/>
    <p:sldId id="269" r:id="rId19"/>
    <p:sldId id="270" r:id="rId20"/>
    <p:sldId id="259" r:id="rId21"/>
  </p:sldIdLst>
  <p:sldSz cx="9144000" cy="5143500" type="screen16x9"/>
  <p:notesSz cx="6858000" cy="9144000"/>
  <p:embeddedFontLst>
    <p:embeddedFont>
      <p:font typeface="Nunito Sans ExtraBold" panose="020B0604020202020204" charset="0"/>
      <p:bold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ontano Sans" panose="020B0604020202020204" charset="0"/>
      <p:regular r:id="rId33"/>
    </p:embeddedFont>
    <p:embeddedFont>
      <p:font typeface="Nunito Sans" panose="020B0604020202020204" charset="0"/>
      <p:regular r:id="rId34"/>
      <p:bold r:id="rId35"/>
      <p:italic r:id="rId36"/>
      <p:boldItalic r:id="rId37"/>
    </p:embeddedFont>
    <p:embeddedFont>
      <p:font typeface="Assistant Light" panose="020B0604020202020204" charset="-79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4" y="84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8FD89-273B-4041-95FB-1EA8E6B2E3A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87231A-5358-4CAB-860C-5601960FF5DF}">
      <dgm:prSet phldrT="[Text]"/>
      <dgm:spPr/>
      <dgm:t>
        <a:bodyPr/>
        <a:lstStyle/>
        <a:p>
          <a:r>
            <a:rPr lang="en-US" dirty="0" smtClean="0"/>
            <a:t>TEORITIS</a:t>
          </a:r>
          <a:endParaRPr lang="en-US" dirty="0"/>
        </a:p>
      </dgm:t>
    </dgm:pt>
    <dgm:pt modelId="{3EAF380F-6EE9-42A0-9712-29871EC7BDDC}" type="parTrans" cxnId="{3510C338-4225-4069-809A-726ED47FBDD0}">
      <dgm:prSet/>
      <dgm:spPr/>
      <dgm:t>
        <a:bodyPr/>
        <a:lstStyle/>
        <a:p>
          <a:endParaRPr lang="en-US"/>
        </a:p>
      </dgm:t>
    </dgm:pt>
    <dgm:pt modelId="{C7B0C548-0C18-420C-80F6-A445456F809E}" type="sibTrans" cxnId="{3510C338-4225-4069-809A-726ED47FBDD0}">
      <dgm:prSet/>
      <dgm:spPr/>
      <dgm:t>
        <a:bodyPr/>
        <a:lstStyle/>
        <a:p>
          <a:endParaRPr lang="en-US"/>
        </a:p>
      </dgm:t>
    </dgm:pt>
    <dgm:pt modelId="{CAC9F494-9712-4FB6-87AB-2BF4376A25EC}">
      <dgm:prSet phldrT="[Text]"/>
      <dgm:spPr/>
      <dgm:t>
        <a:bodyPr/>
        <a:lstStyle/>
        <a:p>
          <a:r>
            <a:rPr lang="en-US" dirty="0" smtClean="0"/>
            <a:t>BAGI PENULIS</a:t>
          </a:r>
          <a:endParaRPr lang="en-US" dirty="0"/>
        </a:p>
      </dgm:t>
    </dgm:pt>
    <dgm:pt modelId="{0BB16108-6365-47D9-B0C4-5907D1E3EDF7}" type="parTrans" cxnId="{8C67A18B-5250-42F9-9C80-526A6F498337}">
      <dgm:prSet/>
      <dgm:spPr/>
      <dgm:t>
        <a:bodyPr/>
        <a:lstStyle/>
        <a:p>
          <a:endParaRPr lang="en-US"/>
        </a:p>
      </dgm:t>
    </dgm:pt>
    <dgm:pt modelId="{A97F26D3-E657-46F2-95ED-B48F31FD8EF1}" type="sibTrans" cxnId="{8C67A18B-5250-42F9-9C80-526A6F498337}">
      <dgm:prSet/>
      <dgm:spPr/>
      <dgm:t>
        <a:bodyPr/>
        <a:lstStyle/>
        <a:p>
          <a:endParaRPr lang="en-US"/>
        </a:p>
      </dgm:t>
    </dgm:pt>
    <dgm:pt modelId="{C7FB2C7E-8866-4B91-9020-3E151CC6CDE0}">
      <dgm:prSet phldrT="[Text]"/>
      <dgm:spPr/>
      <dgm:t>
        <a:bodyPr/>
        <a:lstStyle/>
        <a:p>
          <a:r>
            <a:rPr lang="en-US" dirty="0" smtClean="0"/>
            <a:t>BAGI PELAKU UMKM</a:t>
          </a:r>
          <a:endParaRPr lang="en-US" dirty="0"/>
        </a:p>
      </dgm:t>
    </dgm:pt>
    <dgm:pt modelId="{91B5EEF4-4039-4051-BA9F-6233A07DAF56}" type="parTrans" cxnId="{72F21C6D-3F0C-40C9-BD19-2A22CC966C31}">
      <dgm:prSet/>
      <dgm:spPr/>
      <dgm:t>
        <a:bodyPr/>
        <a:lstStyle/>
        <a:p>
          <a:endParaRPr lang="en-US"/>
        </a:p>
      </dgm:t>
    </dgm:pt>
    <dgm:pt modelId="{3E654F0A-F2D6-4BAE-909D-11671C14A804}" type="sibTrans" cxnId="{72F21C6D-3F0C-40C9-BD19-2A22CC966C31}">
      <dgm:prSet/>
      <dgm:spPr/>
      <dgm:t>
        <a:bodyPr/>
        <a:lstStyle/>
        <a:p>
          <a:endParaRPr lang="en-US"/>
        </a:p>
      </dgm:t>
    </dgm:pt>
    <dgm:pt modelId="{7C488744-6D02-4396-83F3-B24EFC483CD8}" type="pres">
      <dgm:prSet presAssocID="{7E98FD89-273B-4041-95FB-1EA8E6B2E3A9}" presName="rootnode" presStyleCnt="0">
        <dgm:presLayoutVars>
          <dgm:chMax/>
          <dgm:chPref/>
          <dgm:dir/>
          <dgm:animLvl val="lvl"/>
        </dgm:presLayoutVars>
      </dgm:prSet>
      <dgm:spPr/>
    </dgm:pt>
    <dgm:pt modelId="{A884E1CF-2992-49F6-8A5C-84AFC930D09C}" type="pres">
      <dgm:prSet presAssocID="{7C87231A-5358-4CAB-860C-5601960FF5DF}" presName="composite" presStyleCnt="0"/>
      <dgm:spPr/>
    </dgm:pt>
    <dgm:pt modelId="{E7378F50-C639-4B30-99F4-A9BA8E65BDEB}" type="pres">
      <dgm:prSet presAssocID="{7C87231A-5358-4CAB-860C-5601960FF5DF}" presName="LShape" presStyleLbl="alignNode1" presStyleIdx="0" presStyleCnt="5"/>
      <dgm:spPr/>
    </dgm:pt>
    <dgm:pt modelId="{AF511B34-441B-4146-89CB-FD2C0ADE01D8}" type="pres">
      <dgm:prSet presAssocID="{7C87231A-5358-4CAB-860C-5601960FF5D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3FC96-D722-4D37-A660-549C8F14B688}" type="pres">
      <dgm:prSet presAssocID="{7C87231A-5358-4CAB-860C-5601960FF5DF}" presName="Triangle" presStyleLbl="alignNode1" presStyleIdx="1" presStyleCnt="5"/>
      <dgm:spPr/>
    </dgm:pt>
    <dgm:pt modelId="{FD05E270-8F21-4B9F-801C-39382721E1E3}" type="pres">
      <dgm:prSet presAssocID="{C7B0C548-0C18-420C-80F6-A445456F809E}" presName="sibTrans" presStyleCnt="0"/>
      <dgm:spPr/>
    </dgm:pt>
    <dgm:pt modelId="{5F9DAF83-E869-4567-A71D-2060DABEC65F}" type="pres">
      <dgm:prSet presAssocID="{C7B0C548-0C18-420C-80F6-A445456F809E}" presName="space" presStyleCnt="0"/>
      <dgm:spPr/>
    </dgm:pt>
    <dgm:pt modelId="{3B929419-5083-43A2-B239-040EBB3A727B}" type="pres">
      <dgm:prSet presAssocID="{CAC9F494-9712-4FB6-87AB-2BF4376A25EC}" presName="composite" presStyleCnt="0"/>
      <dgm:spPr/>
    </dgm:pt>
    <dgm:pt modelId="{67AD503E-B140-4D4F-9A69-414D53B7DD78}" type="pres">
      <dgm:prSet presAssocID="{CAC9F494-9712-4FB6-87AB-2BF4376A25EC}" presName="LShape" presStyleLbl="alignNode1" presStyleIdx="2" presStyleCnt="5"/>
      <dgm:spPr/>
    </dgm:pt>
    <dgm:pt modelId="{F1E3FDC1-1A67-4125-AB8B-22ACF60666EB}" type="pres">
      <dgm:prSet presAssocID="{CAC9F494-9712-4FB6-87AB-2BF4376A25E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BBE3E29-CD62-4DD9-A509-898092783C15}" type="pres">
      <dgm:prSet presAssocID="{CAC9F494-9712-4FB6-87AB-2BF4376A25EC}" presName="Triangle" presStyleLbl="alignNode1" presStyleIdx="3" presStyleCnt="5"/>
      <dgm:spPr/>
    </dgm:pt>
    <dgm:pt modelId="{A7EEB107-547F-48E2-AA91-F6B1D977D72C}" type="pres">
      <dgm:prSet presAssocID="{A97F26D3-E657-46F2-95ED-B48F31FD8EF1}" presName="sibTrans" presStyleCnt="0"/>
      <dgm:spPr/>
    </dgm:pt>
    <dgm:pt modelId="{8555BABB-DF85-4E0C-90B1-C398FC969432}" type="pres">
      <dgm:prSet presAssocID="{A97F26D3-E657-46F2-95ED-B48F31FD8EF1}" presName="space" presStyleCnt="0"/>
      <dgm:spPr/>
    </dgm:pt>
    <dgm:pt modelId="{A4ED0D19-4999-45B7-9A86-9BD48FF2961D}" type="pres">
      <dgm:prSet presAssocID="{C7FB2C7E-8866-4B91-9020-3E151CC6CDE0}" presName="composite" presStyleCnt="0"/>
      <dgm:spPr/>
    </dgm:pt>
    <dgm:pt modelId="{CB7BB216-BAA7-46F0-A079-D6473F16C469}" type="pres">
      <dgm:prSet presAssocID="{C7FB2C7E-8866-4B91-9020-3E151CC6CDE0}" presName="LShape" presStyleLbl="alignNode1" presStyleIdx="4" presStyleCnt="5"/>
      <dgm:spPr/>
    </dgm:pt>
    <dgm:pt modelId="{ABE76B59-B4A7-47F6-8130-14D3478EE750}" type="pres">
      <dgm:prSet presAssocID="{C7FB2C7E-8866-4B91-9020-3E151CC6CDE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B0B10AA-8219-4480-947E-35EF041CE5A7}" type="presOf" srcId="{7C87231A-5358-4CAB-860C-5601960FF5DF}" destId="{AF511B34-441B-4146-89CB-FD2C0ADE01D8}" srcOrd="0" destOrd="0" presId="urn:microsoft.com/office/officeart/2009/3/layout/StepUpProcess"/>
    <dgm:cxn modelId="{8C67A18B-5250-42F9-9C80-526A6F498337}" srcId="{7E98FD89-273B-4041-95FB-1EA8E6B2E3A9}" destId="{CAC9F494-9712-4FB6-87AB-2BF4376A25EC}" srcOrd="1" destOrd="0" parTransId="{0BB16108-6365-47D9-B0C4-5907D1E3EDF7}" sibTransId="{A97F26D3-E657-46F2-95ED-B48F31FD8EF1}"/>
    <dgm:cxn modelId="{72F21C6D-3F0C-40C9-BD19-2A22CC966C31}" srcId="{7E98FD89-273B-4041-95FB-1EA8E6B2E3A9}" destId="{C7FB2C7E-8866-4B91-9020-3E151CC6CDE0}" srcOrd="2" destOrd="0" parTransId="{91B5EEF4-4039-4051-BA9F-6233A07DAF56}" sibTransId="{3E654F0A-F2D6-4BAE-909D-11671C14A804}"/>
    <dgm:cxn modelId="{4AD8D60C-3EFD-4B12-964F-1019ED993098}" type="presOf" srcId="{C7FB2C7E-8866-4B91-9020-3E151CC6CDE0}" destId="{ABE76B59-B4A7-47F6-8130-14D3478EE750}" srcOrd="0" destOrd="0" presId="urn:microsoft.com/office/officeart/2009/3/layout/StepUpProcess"/>
    <dgm:cxn modelId="{3510C338-4225-4069-809A-726ED47FBDD0}" srcId="{7E98FD89-273B-4041-95FB-1EA8E6B2E3A9}" destId="{7C87231A-5358-4CAB-860C-5601960FF5DF}" srcOrd="0" destOrd="0" parTransId="{3EAF380F-6EE9-42A0-9712-29871EC7BDDC}" sibTransId="{C7B0C548-0C18-420C-80F6-A445456F809E}"/>
    <dgm:cxn modelId="{2923A11A-6FF1-4B2D-B5C3-D2D86B40EDC2}" type="presOf" srcId="{CAC9F494-9712-4FB6-87AB-2BF4376A25EC}" destId="{F1E3FDC1-1A67-4125-AB8B-22ACF60666EB}" srcOrd="0" destOrd="0" presId="urn:microsoft.com/office/officeart/2009/3/layout/StepUpProcess"/>
    <dgm:cxn modelId="{2C7549C6-7377-483B-92A9-857A5FC9ED08}" type="presOf" srcId="{7E98FD89-273B-4041-95FB-1EA8E6B2E3A9}" destId="{7C488744-6D02-4396-83F3-B24EFC483CD8}" srcOrd="0" destOrd="0" presId="urn:microsoft.com/office/officeart/2009/3/layout/StepUpProcess"/>
    <dgm:cxn modelId="{E1D19A61-B779-452E-8B8D-5DC764551924}" type="presParOf" srcId="{7C488744-6D02-4396-83F3-B24EFC483CD8}" destId="{A884E1CF-2992-49F6-8A5C-84AFC930D09C}" srcOrd="0" destOrd="0" presId="urn:microsoft.com/office/officeart/2009/3/layout/StepUpProcess"/>
    <dgm:cxn modelId="{C12F1FBC-283B-4C78-8B5A-769879CD573D}" type="presParOf" srcId="{A884E1CF-2992-49F6-8A5C-84AFC930D09C}" destId="{E7378F50-C639-4B30-99F4-A9BA8E65BDEB}" srcOrd="0" destOrd="0" presId="urn:microsoft.com/office/officeart/2009/3/layout/StepUpProcess"/>
    <dgm:cxn modelId="{8E74A123-F9BD-4FB5-8DDE-63FF0E178E26}" type="presParOf" srcId="{A884E1CF-2992-49F6-8A5C-84AFC930D09C}" destId="{AF511B34-441B-4146-89CB-FD2C0ADE01D8}" srcOrd="1" destOrd="0" presId="urn:microsoft.com/office/officeart/2009/3/layout/StepUpProcess"/>
    <dgm:cxn modelId="{F5BF00F3-C09E-4CA1-B1AB-B6AE5B7344C3}" type="presParOf" srcId="{A884E1CF-2992-49F6-8A5C-84AFC930D09C}" destId="{0C33FC96-D722-4D37-A660-549C8F14B688}" srcOrd="2" destOrd="0" presId="urn:microsoft.com/office/officeart/2009/3/layout/StepUpProcess"/>
    <dgm:cxn modelId="{1503FD9F-07CE-450B-B3C7-C12FAF220015}" type="presParOf" srcId="{7C488744-6D02-4396-83F3-B24EFC483CD8}" destId="{FD05E270-8F21-4B9F-801C-39382721E1E3}" srcOrd="1" destOrd="0" presId="urn:microsoft.com/office/officeart/2009/3/layout/StepUpProcess"/>
    <dgm:cxn modelId="{C79A0D4E-40F1-4338-BBDB-B8BE216D01F8}" type="presParOf" srcId="{FD05E270-8F21-4B9F-801C-39382721E1E3}" destId="{5F9DAF83-E869-4567-A71D-2060DABEC65F}" srcOrd="0" destOrd="0" presId="urn:microsoft.com/office/officeart/2009/3/layout/StepUpProcess"/>
    <dgm:cxn modelId="{E5602099-E426-4ABA-93A5-13D8ED049376}" type="presParOf" srcId="{7C488744-6D02-4396-83F3-B24EFC483CD8}" destId="{3B929419-5083-43A2-B239-040EBB3A727B}" srcOrd="2" destOrd="0" presId="urn:microsoft.com/office/officeart/2009/3/layout/StepUpProcess"/>
    <dgm:cxn modelId="{E0C9D74A-5F1D-42D2-B32D-FB998E610307}" type="presParOf" srcId="{3B929419-5083-43A2-B239-040EBB3A727B}" destId="{67AD503E-B140-4D4F-9A69-414D53B7DD78}" srcOrd="0" destOrd="0" presId="urn:microsoft.com/office/officeart/2009/3/layout/StepUpProcess"/>
    <dgm:cxn modelId="{408F4F31-F504-49F5-BF62-65E56A85AA01}" type="presParOf" srcId="{3B929419-5083-43A2-B239-040EBB3A727B}" destId="{F1E3FDC1-1A67-4125-AB8B-22ACF60666EB}" srcOrd="1" destOrd="0" presId="urn:microsoft.com/office/officeart/2009/3/layout/StepUpProcess"/>
    <dgm:cxn modelId="{98C76270-793F-4A3B-9756-02C799918755}" type="presParOf" srcId="{3B929419-5083-43A2-B239-040EBB3A727B}" destId="{2BBE3E29-CD62-4DD9-A509-898092783C15}" srcOrd="2" destOrd="0" presId="urn:microsoft.com/office/officeart/2009/3/layout/StepUpProcess"/>
    <dgm:cxn modelId="{ECD7AA4D-02F7-459D-B16F-16928B9EB42F}" type="presParOf" srcId="{7C488744-6D02-4396-83F3-B24EFC483CD8}" destId="{A7EEB107-547F-48E2-AA91-F6B1D977D72C}" srcOrd="3" destOrd="0" presId="urn:microsoft.com/office/officeart/2009/3/layout/StepUpProcess"/>
    <dgm:cxn modelId="{2BFE3C80-2D5E-4CE7-A71C-F609E4A6D42A}" type="presParOf" srcId="{A7EEB107-547F-48E2-AA91-F6B1D977D72C}" destId="{8555BABB-DF85-4E0C-90B1-C398FC969432}" srcOrd="0" destOrd="0" presId="urn:microsoft.com/office/officeart/2009/3/layout/StepUpProcess"/>
    <dgm:cxn modelId="{E76BFB99-C3FD-4CAE-8BBB-62B251D56942}" type="presParOf" srcId="{7C488744-6D02-4396-83F3-B24EFC483CD8}" destId="{A4ED0D19-4999-45B7-9A86-9BD48FF2961D}" srcOrd="4" destOrd="0" presId="urn:microsoft.com/office/officeart/2009/3/layout/StepUpProcess"/>
    <dgm:cxn modelId="{DDA6E0F5-FFE2-44AC-B34E-08EC0BBD88BB}" type="presParOf" srcId="{A4ED0D19-4999-45B7-9A86-9BD48FF2961D}" destId="{CB7BB216-BAA7-46F0-A079-D6473F16C469}" srcOrd="0" destOrd="0" presId="urn:microsoft.com/office/officeart/2009/3/layout/StepUpProcess"/>
    <dgm:cxn modelId="{273D55BA-4D03-4F74-A3C8-1B121E8B7376}" type="presParOf" srcId="{A4ED0D19-4999-45B7-9A86-9BD48FF2961D}" destId="{ABE76B59-B4A7-47F6-8130-14D3478EE75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F40C7-4024-4A66-B652-5C1751A6D0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5625C-C64B-4F36-9731-117B18858311}">
      <dgm:prSet phldrT="[Text]"/>
      <dgm:spPr/>
      <dgm:t>
        <a:bodyPr/>
        <a:lstStyle/>
        <a:p>
          <a:r>
            <a:rPr lang="en-US" dirty="0" smtClean="0"/>
            <a:t>INSTRUMEN PENELITIAN</a:t>
          </a:r>
          <a:endParaRPr lang="en-US" dirty="0"/>
        </a:p>
      </dgm:t>
    </dgm:pt>
    <dgm:pt modelId="{3D46F6EC-A609-4485-A899-ED5B1B952325}" type="parTrans" cxnId="{44C2AFDF-1D84-414B-9D8E-947A8963605F}">
      <dgm:prSet/>
      <dgm:spPr/>
      <dgm:t>
        <a:bodyPr/>
        <a:lstStyle/>
        <a:p>
          <a:endParaRPr lang="en-US"/>
        </a:p>
      </dgm:t>
    </dgm:pt>
    <dgm:pt modelId="{36CA331F-2E80-467E-BD49-719DA105AA8E}" type="sibTrans" cxnId="{44C2AFDF-1D84-414B-9D8E-947A8963605F}">
      <dgm:prSet/>
      <dgm:spPr/>
      <dgm:t>
        <a:bodyPr/>
        <a:lstStyle/>
        <a:p>
          <a:endParaRPr lang="en-US"/>
        </a:p>
      </dgm:t>
    </dgm:pt>
    <dgm:pt modelId="{EFE8A878-3BBA-4AD6-AA3E-C803C6EEE71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2">
                  <a:lumMod val="75000"/>
                </a:schemeClr>
              </a:solidFill>
            </a:rPr>
            <a:t>UJI VALIDITAS DAN UJI RELIABILITAS</a:t>
          </a:r>
          <a:endParaRPr lang="en-US" sz="1400" dirty="0">
            <a:solidFill>
              <a:schemeClr val="accent2">
                <a:lumMod val="75000"/>
              </a:schemeClr>
            </a:solidFill>
          </a:endParaRPr>
        </a:p>
      </dgm:t>
    </dgm:pt>
    <dgm:pt modelId="{AD468E24-6C22-4B01-97B4-2E0E580DD700}" type="parTrans" cxnId="{C4A965CD-95E4-48F2-952A-9F08570F21F3}">
      <dgm:prSet/>
      <dgm:spPr/>
      <dgm:t>
        <a:bodyPr/>
        <a:lstStyle/>
        <a:p>
          <a:endParaRPr lang="en-US"/>
        </a:p>
      </dgm:t>
    </dgm:pt>
    <dgm:pt modelId="{586D7824-671F-45CD-A1C1-920ADA7A212A}" type="sibTrans" cxnId="{C4A965CD-95E4-48F2-952A-9F08570F21F3}">
      <dgm:prSet/>
      <dgm:spPr/>
      <dgm:t>
        <a:bodyPr/>
        <a:lstStyle/>
        <a:p>
          <a:endParaRPr lang="en-US"/>
        </a:p>
      </dgm:t>
    </dgm:pt>
    <dgm:pt modelId="{24DE8CD1-7546-428B-AD92-EBA6701ECDDD}">
      <dgm:prSet phldrT="[Text]"/>
      <dgm:spPr/>
      <dgm:t>
        <a:bodyPr/>
        <a:lstStyle/>
        <a:p>
          <a:r>
            <a:rPr lang="en-US" dirty="0" smtClean="0"/>
            <a:t>TEKNIK ANALISIS DATA</a:t>
          </a:r>
          <a:endParaRPr lang="en-US" dirty="0"/>
        </a:p>
      </dgm:t>
    </dgm:pt>
    <dgm:pt modelId="{20DF1ACD-316B-4BB4-B746-69F9F091C2B0}" type="parTrans" cxnId="{67641C8D-B920-4E67-8707-871181789F03}">
      <dgm:prSet/>
      <dgm:spPr/>
      <dgm:t>
        <a:bodyPr/>
        <a:lstStyle/>
        <a:p>
          <a:endParaRPr lang="en-US"/>
        </a:p>
      </dgm:t>
    </dgm:pt>
    <dgm:pt modelId="{7D393CFE-1354-4063-BB52-CAD134289F25}" type="sibTrans" cxnId="{67641C8D-B920-4E67-8707-871181789F03}">
      <dgm:prSet/>
      <dgm:spPr/>
      <dgm:t>
        <a:bodyPr/>
        <a:lstStyle/>
        <a:p>
          <a:endParaRPr lang="en-US"/>
        </a:p>
      </dgm:t>
    </dgm:pt>
    <dgm:pt modelId="{94055402-6066-4918-AF4C-C30B6A05188A}">
      <dgm:prSet phldrT="[Text]" custT="1"/>
      <dgm:spPr/>
      <dgm:t>
        <a:bodyPr/>
        <a:lstStyle/>
        <a:p>
          <a:r>
            <a:rPr lang="en-US" sz="1400" i="1" dirty="0" smtClean="0"/>
            <a:t>UJI REGRESI DAN UJI HIPOTESIS</a:t>
          </a:r>
          <a:endParaRPr lang="en-US" sz="1400" dirty="0"/>
        </a:p>
      </dgm:t>
    </dgm:pt>
    <dgm:pt modelId="{C5D7C575-D5E0-4624-AACC-5835D562DADC}" type="parTrans" cxnId="{DE7C40DF-2247-4998-9EE3-60788CA63877}">
      <dgm:prSet/>
      <dgm:spPr/>
      <dgm:t>
        <a:bodyPr/>
        <a:lstStyle/>
        <a:p>
          <a:endParaRPr lang="en-US"/>
        </a:p>
      </dgm:t>
    </dgm:pt>
    <dgm:pt modelId="{FE679680-2C1E-4F2F-B58C-ED64F43F5F23}" type="sibTrans" cxnId="{DE7C40DF-2247-4998-9EE3-60788CA63877}">
      <dgm:prSet/>
      <dgm:spPr/>
      <dgm:t>
        <a:bodyPr/>
        <a:lstStyle/>
        <a:p>
          <a:endParaRPr lang="en-US"/>
        </a:p>
      </dgm:t>
    </dgm:pt>
    <dgm:pt modelId="{828AF688-3687-4DBA-9447-37A3CDE2EA73}" type="pres">
      <dgm:prSet presAssocID="{E4CF40C7-4024-4A66-B652-5C1751A6D038}" presName="linear" presStyleCnt="0">
        <dgm:presLayoutVars>
          <dgm:animLvl val="lvl"/>
          <dgm:resizeHandles val="exact"/>
        </dgm:presLayoutVars>
      </dgm:prSet>
      <dgm:spPr/>
    </dgm:pt>
    <dgm:pt modelId="{C57EC1EF-6D3C-4BB0-AFCC-6C4C904F5664}" type="pres">
      <dgm:prSet presAssocID="{5425625C-C64B-4F36-9731-117B188583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B343B-60E3-4AE2-AC17-0DADEA8A5251}" type="pres">
      <dgm:prSet presAssocID="{5425625C-C64B-4F36-9731-117B1885831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43AEB-7B9E-46FA-8689-B7EC0C4EC5C3}" type="pres">
      <dgm:prSet presAssocID="{24DE8CD1-7546-428B-AD92-EBA6701ECD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050FF5-FCE4-42DB-BCC5-1B9E3CDEFCD7}" type="pres">
      <dgm:prSet presAssocID="{24DE8CD1-7546-428B-AD92-EBA6701ECD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41C8D-B920-4E67-8707-871181789F03}" srcId="{E4CF40C7-4024-4A66-B652-5C1751A6D038}" destId="{24DE8CD1-7546-428B-AD92-EBA6701ECDDD}" srcOrd="1" destOrd="0" parTransId="{20DF1ACD-316B-4BB4-B746-69F9F091C2B0}" sibTransId="{7D393CFE-1354-4063-BB52-CAD134289F25}"/>
    <dgm:cxn modelId="{D87B82AA-FB65-463D-8F39-375B02C25143}" type="presOf" srcId="{5425625C-C64B-4F36-9731-117B18858311}" destId="{C57EC1EF-6D3C-4BB0-AFCC-6C4C904F5664}" srcOrd="0" destOrd="0" presId="urn:microsoft.com/office/officeart/2005/8/layout/vList2"/>
    <dgm:cxn modelId="{C4A965CD-95E4-48F2-952A-9F08570F21F3}" srcId="{5425625C-C64B-4F36-9731-117B18858311}" destId="{EFE8A878-3BBA-4AD6-AA3E-C803C6EEE716}" srcOrd="0" destOrd="0" parTransId="{AD468E24-6C22-4B01-97B4-2E0E580DD700}" sibTransId="{586D7824-671F-45CD-A1C1-920ADA7A212A}"/>
    <dgm:cxn modelId="{9C32923A-EE66-4B85-812A-F6757FA3D59A}" type="presOf" srcId="{94055402-6066-4918-AF4C-C30B6A05188A}" destId="{6C050FF5-FCE4-42DB-BCC5-1B9E3CDEFCD7}" srcOrd="0" destOrd="0" presId="urn:microsoft.com/office/officeart/2005/8/layout/vList2"/>
    <dgm:cxn modelId="{44C2AFDF-1D84-414B-9D8E-947A8963605F}" srcId="{E4CF40C7-4024-4A66-B652-5C1751A6D038}" destId="{5425625C-C64B-4F36-9731-117B18858311}" srcOrd="0" destOrd="0" parTransId="{3D46F6EC-A609-4485-A899-ED5B1B952325}" sibTransId="{36CA331F-2E80-467E-BD49-719DA105AA8E}"/>
    <dgm:cxn modelId="{DE7C40DF-2247-4998-9EE3-60788CA63877}" srcId="{24DE8CD1-7546-428B-AD92-EBA6701ECDDD}" destId="{94055402-6066-4918-AF4C-C30B6A05188A}" srcOrd="0" destOrd="0" parTransId="{C5D7C575-D5E0-4624-AACC-5835D562DADC}" sibTransId="{FE679680-2C1E-4F2F-B58C-ED64F43F5F23}"/>
    <dgm:cxn modelId="{024D0AA3-B46F-4728-AA8A-622AD99DE811}" type="presOf" srcId="{EFE8A878-3BBA-4AD6-AA3E-C803C6EEE716}" destId="{ABCB343B-60E3-4AE2-AC17-0DADEA8A5251}" srcOrd="0" destOrd="0" presId="urn:microsoft.com/office/officeart/2005/8/layout/vList2"/>
    <dgm:cxn modelId="{871685FF-86C1-4ED5-BE6C-EFCE82DC2C33}" type="presOf" srcId="{24DE8CD1-7546-428B-AD92-EBA6701ECDDD}" destId="{B4F43AEB-7B9E-46FA-8689-B7EC0C4EC5C3}" srcOrd="0" destOrd="0" presId="urn:microsoft.com/office/officeart/2005/8/layout/vList2"/>
    <dgm:cxn modelId="{A2F15B22-BF70-4395-9A8A-BF7270C7AE76}" type="presOf" srcId="{E4CF40C7-4024-4A66-B652-5C1751A6D038}" destId="{828AF688-3687-4DBA-9447-37A3CDE2EA73}" srcOrd="0" destOrd="0" presId="urn:microsoft.com/office/officeart/2005/8/layout/vList2"/>
    <dgm:cxn modelId="{F31D83EB-1BA9-4A4C-AEDE-6B8099F3A16D}" type="presParOf" srcId="{828AF688-3687-4DBA-9447-37A3CDE2EA73}" destId="{C57EC1EF-6D3C-4BB0-AFCC-6C4C904F5664}" srcOrd="0" destOrd="0" presId="urn:microsoft.com/office/officeart/2005/8/layout/vList2"/>
    <dgm:cxn modelId="{79278E14-F83D-49EC-B474-5D63719FF9E3}" type="presParOf" srcId="{828AF688-3687-4DBA-9447-37A3CDE2EA73}" destId="{ABCB343B-60E3-4AE2-AC17-0DADEA8A5251}" srcOrd="1" destOrd="0" presId="urn:microsoft.com/office/officeart/2005/8/layout/vList2"/>
    <dgm:cxn modelId="{05306DD9-6222-4EEC-B982-4CAD829C65EC}" type="presParOf" srcId="{828AF688-3687-4DBA-9447-37A3CDE2EA73}" destId="{B4F43AEB-7B9E-46FA-8689-B7EC0C4EC5C3}" srcOrd="2" destOrd="0" presId="urn:microsoft.com/office/officeart/2005/8/layout/vList2"/>
    <dgm:cxn modelId="{4FBE0C30-428A-4BEF-B369-90F488433D99}" type="presParOf" srcId="{828AF688-3687-4DBA-9447-37A3CDE2EA73}" destId="{6C050FF5-FCE4-42DB-BCC5-1B9E3CDEFC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8F50-C639-4B30-99F4-A9BA8E65BDEB}">
      <dsp:nvSpPr>
        <dsp:cNvPr id="0" name=""/>
        <dsp:cNvSpPr/>
      </dsp:nvSpPr>
      <dsp:spPr>
        <a:xfrm rot="5400000">
          <a:off x="339584" y="1005946"/>
          <a:ext cx="1019789" cy="169690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11B34-441B-4146-89CB-FD2C0ADE01D8}">
      <dsp:nvSpPr>
        <dsp:cNvPr id="0" name=""/>
        <dsp:cNvSpPr/>
      </dsp:nvSpPr>
      <dsp:spPr>
        <a:xfrm>
          <a:off x="169356" y="1512955"/>
          <a:ext cx="1531977" cy="134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TEORITIS</a:t>
          </a:r>
          <a:endParaRPr lang="en-US" sz="2300" kern="1200" dirty="0"/>
        </a:p>
      </dsp:txBody>
      <dsp:txXfrm>
        <a:off x="169356" y="1512955"/>
        <a:ext cx="1531977" cy="1342867"/>
      </dsp:txXfrm>
    </dsp:sp>
    <dsp:sp modelId="{0C33FC96-D722-4D37-A660-549C8F14B688}">
      <dsp:nvSpPr>
        <dsp:cNvPr id="0" name=""/>
        <dsp:cNvSpPr/>
      </dsp:nvSpPr>
      <dsp:spPr>
        <a:xfrm>
          <a:off x="1412281" y="881018"/>
          <a:ext cx="289052" cy="289052"/>
        </a:xfrm>
        <a:prstGeom prst="triangle">
          <a:avLst>
            <a:gd name="adj" fmla="val 100000"/>
          </a:avLst>
        </a:prstGeom>
        <a:solidFill>
          <a:schemeClr val="accent2">
            <a:hueOff val="3446"/>
            <a:satOff val="4741"/>
            <a:lumOff val="-6568"/>
            <a:alphaOff val="0"/>
          </a:schemeClr>
        </a:solidFill>
        <a:ln w="25400" cap="flat" cmpd="sng" algn="ctr">
          <a:solidFill>
            <a:schemeClr val="accent2">
              <a:hueOff val="3446"/>
              <a:satOff val="4741"/>
              <a:lumOff val="-6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D503E-B140-4D4F-9A69-414D53B7DD78}">
      <dsp:nvSpPr>
        <dsp:cNvPr id="0" name=""/>
        <dsp:cNvSpPr/>
      </dsp:nvSpPr>
      <dsp:spPr>
        <a:xfrm rot="5400000">
          <a:off x="2215023" y="541866"/>
          <a:ext cx="1019789" cy="169690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6892"/>
            <a:satOff val="9481"/>
            <a:lumOff val="-13137"/>
            <a:alphaOff val="0"/>
          </a:schemeClr>
        </a:solidFill>
        <a:ln w="25400" cap="flat" cmpd="sng" algn="ctr">
          <a:solidFill>
            <a:schemeClr val="accent2">
              <a:hueOff val="6892"/>
              <a:satOff val="9481"/>
              <a:lumOff val="-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3FDC1-1A67-4125-AB8B-22ACF60666EB}">
      <dsp:nvSpPr>
        <dsp:cNvPr id="0" name=""/>
        <dsp:cNvSpPr/>
      </dsp:nvSpPr>
      <dsp:spPr>
        <a:xfrm>
          <a:off x="2044795" y="1048876"/>
          <a:ext cx="1531977" cy="134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BAGI PENULIS</a:t>
          </a:r>
          <a:endParaRPr lang="en-US" sz="2300" kern="1200" dirty="0"/>
        </a:p>
      </dsp:txBody>
      <dsp:txXfrm>
        <a:off x="2044795" y="1048876"/>
        <a:ext cx="1531977" cy="1342867"/>
      </dsp:txXfrm>
    </dsp:sp>
    <dsp:sp modelId="{2BBE3E29-CD62-4DD9-A509-898092783C15}">
      <dsp:nvSpPr>
        <dsp:cNvPr id="0" name=""/>
        <dsp:cNvSpPr/>
      </dsp:nvSpPr>
      <dsp:spPr>
        <a:xfrm>
          <a:off x="3287720" y="416938"/>
          <a:ext cx="289052" cy="289052"/>
        </a:xfrm>
        <a:prstGeom prst="triangle">
          <a:avLst>
            <a:gd name="adj" fmla="val 100000"/>
          </a:avLst>
        </a:prstGeom>
        <a:solidFill>
          <a:schemeClr val="accent2">
            <a:hueOff val="10338"/>
            <a:satOff val="14222"/>
            <a:lumOff val="-19705"/>
            <a:alphaOff val="0"/>
          </a:schemeClr>
        </a:solidFill>
        <a:ln w="25400" cap="flat" cmpd="sng" algn="ctr">
          <a:solidFill>
            <a:schemeClr val="accent2">
              <a:hueOff val="10338"/>
              <a:satOff val="14222"/>
              <a:lumOff val="-19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BB216-BAA7-46F0-A079-D6473F16C469}">
      <dsp:nvSpPr>
        <dsp:cNvPr id="0" name=""/>
        <dsp:cNvSpPr/>
      </dsp:nvSpPr>
      <dsp:spPr>
        <a:xfrm rot="5400000">
          <a:off x="4090463" y="77787"/>
          <a:ext cx="1019789" cy="169690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3784"/>
            <a:satOff val="18963"/>
            <a:lumOff val="-26273"/>
            <a:alphaOff val="0"/>
          </a:schemeClr>
        </a:solidFill>
        <a:ln w="25400" cap="flat" cmpd="sng" algn="ctr">
          <a:solidFill>
            <a:schemeClr val="accent2">
              <a:hueOff val="13784"/>
              <a:satOff val="18963"/>
              <a:lumOff val="-26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76B59-B4A7-47F6-8130-14D3478EE750}">
      <dsp:nvSpPr>
        <dsp:cNvPr id="0" name=""/>
        <dsp:cNvSpPr/>
      </dsp:nvSpPr>
      <dsp:spPr>
        <a:xfrm>
          <a:off x="3920235" y="584797"/>
          <a:ext cx="1531977" cy="134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BAGI PELAKU UMKM</a:t>
          </a:r>
          <a:endParaRPr lang="en-US" sz="2300" kern="1200" dirty="0"/>
        </a:p>
      </dsp:txBody>
      <dsp:txXfrm>
        <a:off x="3920235" y="584797"/>
        <a:ext cx="1531977" cy="134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EC1EF-6D3C-4BB0-AFCC-6C4C904F5664}">
      <dsp:nvSpPr>
        <dsp:cNvPr id="0" name=""/>
        <dsp:cNvSpPr/>
      </dsp:nvSpPr>
      <dsp:spPr>
        <a:xfrm>
          <a:off x="0" y="360172"/>
          <a:ext cx="402619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INSTRUMEN PENELITIAN</a:t>
          </a:r>
          <a:endParaRPr lang="en-US" sz="2400" kern="1200" dirty="0"/>
        </a:p>
      </dsp:txBody>
      <dsp:txXfrm>
        <a:off x="27415" y="387587"/>
        <a:ext cx="3971365" cy="506769"/>
      </dsp:txXfrm>
    </dsp:sp>
    <dsp:sp modelId="{ABCB343B-60E3-4AE2-AC17-0DADEA8A5251}">
      <dsp:nvSpPr>
        <dsp:cNvPr id="0" name=""/>
        <dsp:cNvSpPr/>
      </dsp:nvSpPr>
      <dsp:spPr>
        <a:xfrm>
          <a:off x="0" y="921772"/>
          <a:ext cx="40261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3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</a:rPr>
            <a:t>UJI VALIDITAS DAN UJI RELIABILITAS</a:t>
          </a:r>
          <a:endParaRPr lang="en-US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921772"/>
        <a:ext cx="4026195" cy="397440"/>
      </dsp:txXfrm>
    </dsp:sp>
    <dsp:sp modelId="{B4F43AEB-7B9E-46FA-8689-B7EC0C4EC5C3}">
      <dsp:nvSpPr>
        <dsp:cNvPr id="0" name=""/>
        <dsp:cNvSpPr/>
      </dsp:nvSpPr>
      <dsp:spPr>
        <a:xfrm>
          <a:off x="0" y="1319212"/>
          <a:ext cx="402619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TEKNIK ANALISIS DATA</a:t>
          </a:r>
          <a:endParaRPr lang="en-US" sz="2400" kern="1200" dirty="0"/>
        </a:p>
      </dsp:txBody>
      <dsp:txXfrm>
        <a:off x="27415" y="1346627"/>
        <a:ext cx="3971365" cy="506769"/>
      </dsp:txXfrm>
    </dsp:sp>
    <dsp:sp modelId="{6C050FF5-FCE4-42DB-BCC5-1B9E3CDEFCD7}">
      <dsp:nvSpPr>
        <dsp:cNvPr id="0" name=""/>
        <dsp:cNvSpPr/>
      </dsp:nvSpPr>
      <dsp:spPr>
        <a:xfrm>
          <a:off x="0" y="1880811"/>
          <a:ext cx="40261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3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i="1" kern="1200" dirty="0" smtClean="0"/>
            <a:t>UJI REGRESI DAN UJI HIPOTESIS</a:t>
          </a:r>
          <a:endParaRPr lang="en-US" sz="1400" kern="1200" dirty="0"/>
        </a:p>
      </dsp:txBody>
      <dsp:txXfrm>
        <a:off x="0" y="1880811"/>
        <a:ext cx="4026195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684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3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8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83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37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6e01a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6e01a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27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12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f6e01a56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f6e01a56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11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20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07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04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4b937d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4b937d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78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400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97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5_1_1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14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-64300" y="1073700"/>
            <a:ext cx="9251875" cy="4108375"/>
          </a:xfrm>
          <a:custGeom>
            <a:avLst/>
            <a:gdLst/>
            <a:ahLst/>
            <a:cxnLst/>
            <a:rect l="l" t="t" r="r" b="b"/>
            <a:pathLst>
              <a:path w="370075" h="164335" extrusionOk="0">
                <a:moveTo>
                  <a:pt x="2058" y="32147"/>
                </a:moveTo>
                <a:lnTo>
                  <a:pt x="186709" y="0"/>
                </a:lnTo>
                <a:lnTo>
                  <a:pt x="370075" y="32147"/>
                </a:lnTo>
                <a:lnTo>
                  <a:pt x="370075" y="164335"/>
                </a:lnTo>
                <a:lnTo>
                  <a:pt x="0" y="1643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2780100" y="2134800"/>
            <a:ext cx="35838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4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6586" y="-40475"/>
            <a:ext cx="9180576" cy="1384272"/>
            <a:chOff x="0" y="-40481"/>
            <a:chExt cx="9144000" cy="1384272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4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5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8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4" hasCustomPrompt="1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5" hasCustomPrompt="1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16" hasCustomPrompt="1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17" hasCustomPrompt="1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18" hasCustomPrompt="1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4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 idx="2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 idx="3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4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ctrTitle" idx="5"/>
          </p:nvPr>
        </p:nvSpPr>
        <p:spPr>
          <a:xfrm flipH="1">
            <a:off x="325712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6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7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8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985">
          <p15:clr>
            <a:srgbClr val="FA7B17"/>
          </p15:clr>
        </p15:guide>
        <p15:guide id="2" orient="horz" pos="146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 hasCustomPrompt="1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5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-38250" y="-19125"/>
            <a:ext cx="3403525" cy="5213625"/>
          </a:xfrm>
          <a:custGeom>
            <a:avLst/>
            <a:gdLst/>
            <a:ahLst/>
            <a:cxnLst/>
            <a:rect l="l" t="t" r="r" b="b"/>
            <a:pathLst>
              <a:path w="136141" h="208545" extrusionOk="0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5729875" y="-6374"/>
            <a:ext cx="3792300" cy="5149875"/>
          </a:xfrm>
          <a:custGeom>
            <a:avLst/>
            <a:gdLst/>
            <a:ahLst/>
            <a:cxnLst/>
            <a:rect l="l" t="t" r="r" b="b"/>
            <a:pathLst>
              <a:path w="151692" h="205995" extrusionOk="0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" name="Google Shape;75;p10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 idx="2"/>
          </p:nvPr>
        </p:nvSpPr>
        <p:spPr>
          <a:xfrm flipH="1">
            <a:off x="71997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ctrTitle" idx="3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4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ctrTitle" idx="5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6"/>
          </p:nvPr>
        </p:nvSpPr>
        <p:spPr>
          <a:xfrm flipH="1">
            <a:off x="6432425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railway-train-tracks-with-platforms_4605220.htm" TargetMode="External"/><Relationship Id="rId3" Type="http://schemas.openxmlformats.org/officeDocument/2006/relationships/hyperlink" Target="https://www.freepik.com/free-photo/rear-view-man-with-black-backpack-standing-bridge_2657342.htm" TargetMode="External"/><Relationship Id="rId7" Type="http://schemas.openxmlformats.org/officeDocument/2006/relationships/hyperlink" Target="https://www.freepik.com/free-photo/silhouette-person-s-hand-holding-paper-airplane-against-dramatic-sky_3553373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reepik.com/free-photo/medium-shot-woman-holding-tablet_5055542.htm" TargetMode="External"/><Relationship Id="rId5" Type="http://schemas.openxmlformats.org/officeDocument/2006/relationships/hyperlink" Target="https://www.freepik.com/free-photo/elegant-man-talking-phone-low-angle-shot_5055499.htm" TargetMode="External"/><Relationship Id="rId4" Type="http://schemas.openxmlformats.org/officeDocument/2006/relationships/hyperlink" Target="https://www.freepik.com/free-photo/group-corporate-people-working-office_3334355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5919500" y="3072475"/>
            <a:ext cx="2583902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b="1" dirty="0"/>
              <a:t>(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Usaha </a:t>
            </a:r>
            <a:r>
              <a:rPr lang="en-US" b="1" dirty="0" err="1"/>
              <a:t>Mikro</a:t>
            </a:r>
            <a:r>
              <a:rPr lang="en-US" b="1" dirty="0"/>
              <a:t> Kecil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Menengah</a:t>
            </a:r>
            <a:r>
              <a:rPr lang="en-US" b="1" dirty="0"/>
              <a:t> (UMKM) Sentra Roti </a:t>
            </a:r>
            <a:r>
              <a:rPr lang="en-US" b="1" dirty="0" err="1"/>
              <a:t>Ponorogo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ANALISIS RELIGIUSITAS TERHADAP KINERJA </a:t>
            </a:r>
            <a:r>
              <a:rPr lang="en-US" dirty="0" smtClean="0"/>
              <a:t>KARYAWAN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8" name="Google Shape;118;p22"/>
          <p:cNvSpPr/>
          <p:nvPr/>
        </p:nvSpPr>
        <p:spPr>
          <a:xfrm flipH="1">
            <a:off x="5919500" y="-21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6264" y="288378"/>
            <a:ext cx="4510672" cy="689100"/>
          </a:xfrm>
        </p:spPr>
        <p:txBody>
          <a:bodyPr/>
          <a:lstStyle/>
          <a:p>
            <a:r>
              <a:rPr lang="en-US" sz="2400" dirty="0" smtClean="0"/>
              <a:t>KERANGKA PEMIKIRAN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05654" y="2750021"/>
            <a:ext cx="14827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6"/>
          <p:cNvSpPr txBox="1"/>
          <p:nvPr/>
        </p:nvSpPr>
        <p:spPr>
          <a:xfrm>
            <a:off x="4192699" y="2639531"/>
            <a:ext cx="438150" cy="292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等线"/>
                <a:cs typeface="Mangal"/>
              </a:rPr>
              <a:t>H</a:t>
            </a:r>
            <a:r>
              <a:rPr lang="en-US" sz="1200" baseline="-25000">
                <a:effectLst/>
                <a:latin typeface="Times New Roman" panose="02020603050405020304" pitchFamily="18" charset="0"/>
                <a:ea typeface="等线"/>
                <a:cs typeface="Mangal"/>
              </a:rPr>
              <a:t>1</a:t>
            </a:r>
            <a:endParaRPr lang="en-US" sz="1100">
              <a:effectLst/>
              <a:latin typeface="Calibri" panose="020F0502020204030204" pitchFamily="34" charset="0"/>
              <a:ea typeface="等线"/>
              <a:cs typeface="Mangal"/>
            </a:endParaRPr>
          </a:p>
        </p:txBody>
      </p:sp>
      <p:sp>
        <p:nvSpPr>
          <p:cNvPr id="6" name="Text Box 15"/>
          <p:cNvSpPr>
            <a:spLocks/>
          </p:cNvSpPr>
          <p:nvPr/>
        </p:nvSpPr>
        <p:spPr>
          <a:xfrm>
            <a:off x="2236264" y="2556981"/>
            <a:ext cx="1428750" cy="4572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>
                <a:effectLst/>
                <a:latin typeface="Times New Roman" panose="02020603050405020304" pitchFamily="18" charset="0"/>
                <a:ea typeface="等线"/>
                <a:cs typeface="Mangal"/>
              </a:rPr>
              <a:t>Religiusitas (X)</a:t>
            </a:r>
            <a:endParaRPr lang="en-US" sz="110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等线"/>
              <a:cs typeface="Mangal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115229" y="2707476"/>
            <a:ext cx="0" cy="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miter/>
            <a:headEnd/>
            <a:tailEnd type="triangle" w="med" len="med"/>
          </a:ln>
        </p:spPr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353354" y="2735416"/>
            <a:ext cx="0" cy="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miter/>
            <a:headEnd/>
            <a:tailEnd type="triangle" w="med" len="med"/>
          </a:ln>
        </p:spPr>
      </p:cxnSp>
      <p:sp>
        <p:nvSpPr>
          <p:cNvPr id="9" name="Text Box 8"/>
          <p:cNvSpPr>
            <a:spLocks/>
          </p:cNvSpPr>
          <p:nvPr/>
        </p:nvSpPr>
        <p:spPr>
          <a:xfrm>
            <a:off x="5158534" y="2558886"/>
            <a:ext cx="1733550" cy="4572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 panose="02020603050405020304" pitchFamily="18" charset="0"/>
                <a:ea typeface="等线"/>
                <a:cs typeface="Mangal"/>
              </a:rPr>
              <a:t>Kinerja</a:t>
            </a:r>
            <a:r>
              <a:rPr lang="en-ID" sz="1200" dirty="0">
                <a:effectLst/>
                <a:latin typeface="Times New Roman" panose="02020603050405020304" pitchFamily="18" charset="0"/>
                <a:ea typeface="等线"/>
                <a:cs typeface="Mangal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等线"/>
                <a:cs typeface="Mangal"/>
              </a:rPr>
              <a:t>Pegawai</a:t>
            </a:r>
            <a:r>
              <a:rPr lang="en-ID" sz="1200" dirty="0">
                <a:effectLst/>
                <a:latin typeface="Times New Roman" panose="02020603050405020304" pitchFamily="18" charset="0"/>
                <a:ea typeface="等线"/>
                <a:cs typeface="Mangal"/>
              </a:rPr>
              <a:t> (Y)</a:t>
            </a:r>
            <a:endParaRPr lang="en-US" sz="1100" dirty="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等线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>
                <a:effectLst/>
                <a:latin typeface="Times New Roman" panose="02020603050405020304" pitchFamily="18" charset="0"/>
                <a:ea typeface="等线"/>
                <a:cs typeface="Mangal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等线"/>
              <a:cs typeface="Mangal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85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ctrTitle"/>
          </p:nvPr>
        </p:nvSpPr>
        <p:spPr>
          <a:xfrm>
            <a:off x="4322366" y="2387432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METODOLOGI PENELITIAN</a:t>
            </a:r>
            <a:endParaRPr dirty="0"/>
          </a:p>
        </p:txBody>
      </p:sp>
      <p:sp>
        <p:nvSpPr>
          <p:cNvPr id="182" name="Google Shape;182;p27"/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BAB III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TEMPAT PENELITIAN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782" y="2713975"/>
            <a:ext cx="4352100" cy="71700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Penelitian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ini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dilaksankan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di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pabrik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Sentra Roti yang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beralamatkan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di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Dukuh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Sragi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Lor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, RT 003 / RW 002,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Desa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Kalimalang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Kecamatan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Sukorejo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Kabupaten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Ponorogo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. Perusahaan Sentra Roti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Ponorogo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adalah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sebuah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perusahaan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yang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bergerak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dibidang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makanan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yakni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10000"/>
                  </a:schemeClr>
                </a:solidFill>
              </a:rPr>
              <a:t>pembuatan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 roti.</a:t>
            </a:r>
          </a:p>
          <a:p>
            <a:endParaRPr lang="en-US" sz="1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 ORANG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POPULASI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3535879" y="2676550"/>
            <a:ext cx="1965000" cy="572400"/>
          </a:xfrm>
        </p:spPr>
        <p:txBody>
          <a:bodyPr/>
          <a:lstStyle/>
          <a:p>
            <a:r>
              <a:rPr lang="en-US" i="1" dirty="0"/>
              <a:t>explanatory survey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en-US" dirty="0" smtClean="0"/>
              <a:t>SAMPEL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 smtClean="0"/>
              <a:t>KUALITAS PELAYANAN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r>
              <a:rPr lang="en-US" dirty="0" smtClean="0"/>
              <a:t>VARIABEL BEBAS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en-US" dirty="0" smtClean="0"/>
              <a:t>KEPUASAN KONSUMEN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 idx="7"/>
          </p:nvPr>
        </p:nvSpPr>
        <p:spPr/>
        <p:txBody>
          <a:bodyPr/>
          <a:lstStyle/>
          <a:p>
            <a:r>
              <a:rPr lang="en-US" dirty="0" smtClean="0"/>
              <a:t>VARIABEL TERIKAT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>
          <a:xfrm>
            <a:off x="4892774" y="4289162"/>
            <a:ext cx="1965000" cy="572400"/>
          </a:xfrm>
        </p:spPr>
        <p:txBody>
          <a:bodyPr/>
          <a:lstStyle/>
          <a:p>
            <a:r>
              <a:rPr lang="en-US" sz="1000" dirty="0" smtClean="0"/>
              <a:t>KUISIONER, OBSERVASI DAN WAWANCARA</a:t>
            </a:r>
            <a:endParaRPr lang="en-US" sz="1000" dirty="0"/>
          </a:p>
        </p:txBody>
      </p:sp>
      <p:sp>
        <p:nvSpPr>
          <p:cNvPr id="11" name="Title 10"/>
          <p:cNvSpPr>
            <a:spLocks noGrp="1"/>
          </p:cNvSpPr>
          <p:nvPr>
            <p:ph type="ctrTitle" idx="9"/>
          </p:nvPr>
        </p:nvSpPr>
        <p:spPr>
          <a:xfrm>
            <a:off x="5077124" y="3742200"/>
            <a:ext cx="1596300" cy="577800"/>
          </a:xfrm>
        </p:spPr>
        <p:txBody>
          <a:bodyPr/>
          <a:lstStyle/>
          <a:p>
            <a:r>
              <a:rPr lang="en-US" dirty="0" smtClean="0"/>
              <a:t>TEKNIK PENGUMPULAN DATA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 idx="13"/>
          </p:nvPr>
        </p:nvSpPr>
        <p:spPr/>
        <p:txBody>
          <a:bodyPr/>
          <a:lstStyle/>
          <a:p>
            <a:r>
              <a:rPr lang="en-US" dirty="0" smtClean="0"/>
              <a:t>METODOLOGI PENELITIAN 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idx="16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idx="17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0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/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en-US" dirty="0" smtClean="0"/>
              <a:t>VARIABEL BEBAS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ctrTitle" idx="5"/>
          </p:nvPr>
        </p:nvSpPr>
        <p:spPr>
          <a:xfrm flipH="1">
            <a:off x="451032" y="1468844"/>
            <a:ext cx="1374300" cy="647700"/>
          </a:xfrm>
        </p:spPr>
        <p:txBody>
          <a:bodyPr/>
          <a:lstStyle/>
          <a:p>
            <a:r>
              <a:rPr lang="en-US" dirty="0" smtClean="0"/>
              <a:t>TEKNIK PENGUMPULAN DATA</a:t>
            </a:r>
            <a:endParaRPr lang="en-US" dirty="0"/>
          </a:p>
        </p:txBody>
      </p:sp>
      <p:sp>
        <p:nvSpPr>
          <p:cNvPr id="6" name="Subtitle 5" hidden="1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en-US" dirty="0" smtClean="0"/>
              <a:t>KUALITAS PELAYANAN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2012950"/>
            <a:ext cx="747713" cy="303213"/>
          </a:xfrm>
        </p:spPr>
        <p:txBody>
          <a:bodyPr/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2012950"/>
            <a:ext cx="749300" cy="303213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itle 14" hidden="1"/>
          <p:cNvSpPr>
            <a:spLocks noGrp="1"/>
          </p:cNvSpPr>
          <p:nvPr>
            <p:ph type="title" idx="4294967295"/>
          </p:nvPr>
        </p:nvSpPr>
        <p:spPr>
          <a:xfrm>
            <a:off x="8394700" y="2012950"/>
            <a:ext cx="749300" cy="303213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Title 15" hidden="1"/>
          <p:cNvSpPr>
            <a:spLocks noGrp="1"/>
          </p:cNvSpPr>
          <p:nvPr>
            <p:ph type="title" idx="4294967295"/>
          </p:nvPr>
        </p:nvSpPr>
        <p:spPr>
          <a:xfrm>
            <a:off x="0" y="3386138"/>
            <a:ext cx="747713" cy="303212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Title 16" hidden="1"/>
          <p:cNvSpPr>
            <a:spLocks noGrp="1"/>
          </p:cNvSpPr>
          <p:nvPr>
            <p:ph type="title" idx="4294967295"/>
          </p:nvPr>
        </p:nvSpPr>
        <p:spPr>
          <a:xfrm>
            <a:off x="8394700" y="3386138"/>
            <a:ext cx="749300" cy="303212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 flipH="1">
            <a:off x="3061130" y="179461"/>
            <a:ext cx="4668739" cy="325437"/>
          </a:xfrm>
        </p:spPr>
        <p:txBody>
          <a:bodyPr/>
          <a:lstStyle/>
          <a:p>
            <a:r>
              <a:rPr lang="en-US" dirty="0" smtClean="0"/>
              <a:t>METODOLOGI PENELITIAN </a:t>
            </a:r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597365879"/>
              </p:ext>
            </p:extLst>
          </p:nvPr>
        </p:nvGraphicFramePr>
        <p:xfrm>
          <a:off x="3501656" y="1621330"/>
          <a:ext cx="4026195" cy="263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83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HASIL PENELITIAN DAN PEMBAHASAN</a:t>
            </a:r>
            <a:endParaRPr dirty="0"/>
          </a:p>
        </p:txBody>
      </p:sp>
      <p:sp>
        <p:nvSpPr>
          <p:cNvPr id="365" name="Google Shape;365;p34"/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BAB IV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5716" y="1286442"/>
            <a:ext cx="7026716" cy="3521864"/>
          </a:xfrm>
        </p:spPr>
        <p:txBody>
          <a:bodyPr/>
          <a:lstStyle/>
          <a:p>
            <a:r>
              <a:rPr lang="en-US" sz="1100" dirty="0" err="1">
                <a:latin typeface="+mj-lt"/>
              </a:rPr>
              <a:t>Hasil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penelitian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ini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sejalan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dengan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penelitian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telah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dilakukan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oleh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Sunanda</a:t>
            </a:r>
            <a:r>
              <a:rPr lang="en-US" sz="1100" dirty="0">
                <a:latin typeface="+mj-lt"/>
              </a:rPr>
              <a:t> (2019) yang </a:t>
            </a:r>
            <a:r>
              <a:rPr lang="en-US" sz="1100" dirty="0" err="1">
                <a:latin typeface="+mj-lt"/>
              </a:rPr>
              <a:t>juga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menemukan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bahwa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religiusitas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memiliki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pengaruh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positif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signifikan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terhadap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kinerja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pegawai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Religiusitas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tinggi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dapat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membuat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seseorang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beragama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selalu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berusaha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melakukan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terbaik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meyakini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bahwa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mengimplementasikan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nilai-nilai</a:t>
            </a:r>
            <a:r>
              <a:rPr lang="en-US" sz="1100" dirty="0">
                <a:latin typeface="+mj-lt"/>
              </a:rPr>
              <a:t> agama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aktivitas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sehari-hari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merupakan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suatu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hal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wajib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untuk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dilakukan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Selain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itu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religiusitas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memegang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peranan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cukup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besar</a:t>
            </a:r>
            <a:r>
              <a:rPr lang="en-US" sz="1100" dirty="0">
                <a:latin typeface="+mj-lt"/>
              </a:rPr>
              <a:t> di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kesuksesan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seseorang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bekerja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misalnya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seperti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seorang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pegawai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memperoleh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kebahagiaan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ketenangan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bekerja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berkarya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lebih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baik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memiliki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prestasi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baik</a:t>
            </a:r>
            <a:r>
              <a:rPr lang="en-US" sz="1100" dirty="0">
                <a:latin typeface="+mj-lt"/>
              </a:rPr>
              <a:t>. Orang </a:t>
            </a:r>
            <a:r>
              <a:rPr lang="en-US" sz="1100" dirty="0" err="1">
                <a:latin typeface="+mj-lt"/>
              </a:rPr>
              <a:t>tersebut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juga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memiliki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suatu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keyakinan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menyelesaikan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setiap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tugas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dibebankan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kepadanya</a:t>
            </a:r>
            <a:r>
              <a:rPr lang="en-US" sz="1100" dirty="0" smtClean="0">
                <a:latin typeface="+mj-lt"/>
              </a:rPr>
              <a:t>.</a:t>
            </a:r>
          </a:p>
          <a:p>
            <a:pPr marL="171450" indent="0">
              <a:buNone/>
            </a:pPr>
            <a:endParaRPr lang="en-US" sz="1100" dirty="0">
              <a:latin typeface="+mj-lt"/>
            </a:endParaRPr>
          </a:p>
          <a:p>
            <a:r>
              <a:rPr lang="en-US" sz="1100" dirty="0" err="1">
                <a:latin typeface="+mj-lt"/>
              </a:rPr>
              <a:t>Seorang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pegawai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memiliki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tingkat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religiusitas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tinggi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mengimplementasikan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nilai-nilai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keagamaan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bekerja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salah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satunya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adalah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ketepatan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waktu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tanggung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jawab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apabila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seseorang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pegawai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bertanggungjawab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kepada</a:t>
            </a:r>
            <a:r>
              <a:rPr lang="en-US" sz="1100" dirty="0">
                <a:latin typeface="+mj-lt"/>
              </a:rPr>
              <a:t> agama </a:t>
            </a:r>
            <a:r>
              <a:rPr lang="en-US" sz="1100" dirty="0" err="1">
                <a:latin typeface="+mj-lt"/>
              </a:rPr>
              <a:t>dan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Tuhannya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maka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secara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alamiah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pegawai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tersebut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bertanggungjawab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hal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pekerjaan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Selain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itu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seorang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pegawai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memiliki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tingkat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religiusitas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tinggi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lebih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jujur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bekerja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dan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juga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lebih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berorientasi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kepada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hasil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maksimal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karena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hal-hal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tersebut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diajarkan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pada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nilai-nilai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keagamaan</a:t>
            </a:r>
            <a:r>
              <a:rPr lang="en-US" sz="1100" dirty="0">
                <a:latin typeface="+mj-lt"/>
              </a:rPr>
              <a:t>. Hal </a:t>
            </a:r>
            <a:r>
              <a:rPr lang="en-US" sz="1100" dirty="0" err="1">
                <a:latin typeface="+mj-lt"/>
              </a:rPr>
              <a:t>itulah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menjadi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alasan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mengapa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religiusitas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berpengaruh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positif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terhadap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kinerja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pegawai</a:t>
            </a:r>
            <a:r>
              <a:rPr lang="en-US" sz="1100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05800" y="302595"/>
            <a:ext cx="3946549" cy="689100"/>
          </a:xfrm>
        </p:spPr>
        <p:txBody>
          <a:bodyPr/>
          <a:lstStyle/>
          <a:p>
            <a:r>
              <a:rPr lang="en-US" sz="2800" dirty="0" smtClean="0"/>
              <a:t>HASIL PENELITIAN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10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>
            <a:spLocks noGrp="1"/>
          </p:cNvSpPr>
          <p:nvPr>
            <p:ph type="ctrTitle"/>
          </p:nvPr>
        </p:nvSpPr>
        <p:spPr>
          <a:xfrm flipH="1">
            <a:off x="15871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KESIMPULAN DAN SARAN</a:t>
            </a:r>
            <a:endParaRPr dirty="0"/>
          </a:p>
        </p:txBody>
      </p:sp>
      <p:sp>
        <p:nvSpPr>
          <p:cNvPr id="389" name="Google Shape;389;p37"/>
          <p:cNvSpPr txBox="1">
            <a:spLocks noGrp="1"/>
          </p:cNvSpPr>
          <p:nvPr>
            <p:ph type="title" idx="2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BAB V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/>
          <p:nvPr/>
        </p:nvSpPr>
        <p:spPr>
          <a:xfrm>
            <a:off x="1866900" y="-447675"/>
            <a:ext cx="8239125" cy="485775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Google Shape;371;p35"/>
          <p:cNvSpPr txBox="1"/>
          <p:nvPr/>
        </p:nvSpPr>
        <p:spPr>
          <a:xfrm>
            <a:off x="3919130" y="56381"/>
            <a:ext cx="4576284" cy="271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Berdasarkan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analisis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data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pembahasan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telah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dikemukakan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bab-bab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sebelumnya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maka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disimpulkan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yaitu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terdapat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pengaruh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positif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signifikan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antara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religiusitas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terhadap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kinerja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pegawai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Pabrik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 Sentra Roti </a:t>
            </a:r>
            <a:r>
              <a:rPr lang="en-ID" sz="1600" dirty="0" err="1">
                <a:solidFill>
                  <a:schemeClr val="accent2">
                    <a:lumMod val="75000"/>
                  </a:schemeClr>
                </a:solidFill>
              </a:rPr>
              <a:t>Ponorogo</a:t>
            </a:r>
            <a:r>
              <a:rPr lang="en-ID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3" name="Google Shape;373;p35"/>
          <p:cNvSpPr txBox="1">
            <a:spLocks noGrp="1"/>
          </p:cNvSpPr>
          <p:nvPr>
            <p:ph type="ctrTitle"/>
          </p:nvPr>
        </p:nvSpPr>
        <p:spPr>
          <a:xfrm>
            <a:off x="398220" y="747595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KESIMPULAN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/>
          <p:nvPr/>
        </p:nvSpPr>
        <p:spPr>
          <a:xfrm flipH="1">
            <a:off x="-1004887" y="-447675"/>
            <a:ext cx="8239125" cy="485775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36"/>
          <p:cNvSpPr txBox="1"/>
          <p:nvPr/>
        </p:nvSpPr>
        <p:spPr>
          <a:xfrm flipH="1">
            <a:off x="138223" y="531628"/>
            <a:ext cx="5358715" cy="24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Dari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pengamatan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telah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dilakukan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maka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peneliti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memberikan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saran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terhadap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Pabrik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Sentra Roti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Ponorogo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sebagai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berikut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adanya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diharapkan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agar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motivasi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bagi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pihak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Sentra Roti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Ponorogo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terus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meningkatkan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kualitas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sumber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daya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manusianya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agar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produk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dihasilkan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semakin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baik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omset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penjualan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meningkat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Bagi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pihak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Sentra Roti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Ponorogo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adanya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bahan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pertimbangan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terus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meningkatkan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religiusitas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serta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kesejahteraan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bagi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para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pegawai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sehingga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meningkatkan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kinerja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para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pegawai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 Sentra Roti </a:t>
            </a:r>
            <a:r>
              <a:rPr lang="en-ID" sz="1200" dirty="0" err="1">
                <a:solidFill>
                  <a:schemeClr val="accent2">
                    <a:lumMod val="75000"/>
                  </a:schemeClr>
                </a:solidFill>
              </a:rPr>
              <a:t>Ponorogo</a:t>
            </a:r>
            <a:r>
              <a:rPr lang="en-ID" sz="12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82" name="Google Shape;382;p36"/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SARAN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92" y="0"/>
            <a:ext cx="3415015" cy="5143500"/>
          </a:xfrm>
          <a:prstGeom prst="rect">
            <a:avLst/>
          </a:prstGeom>
        </p:spPr>
      </p:pic>
      <p:pic>
        <p:nvPicPr>
          <p:cNvPr id="352" name="Google Shape;352;p33" hidden="1"/>
          <p:cNvPicPr preferRelativeResize="0"/>
          <p:nvPr/>
        </p:nvPicPr>
        <p:blipFill rotWithShape="1">
          <a:blip r:embed="rId4">
            <a:alphaModFix/>
          </a:blip>
          <a:srcRect l="26904" t="2468" r="42656" b="21096"/>
          <a:stretch/>
        </p:blipFill>
        <p:spPr>
          <a:xfrm>
            <a:off x="2724000" y="-5250"/>
            <a:ext cx="3695998" cy="522275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3"/>
          <p:cNvSpPr/>
          <p:nvPr/>
        </p:nvSpPr>
        <p:spPr>
          <a:xfrm rot="-194701">
            <a:off x="122490" y="468295"/>
            <a:ext cx="2983784" cy="258474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3"/>
          <p:cNvSpPr/>
          <p:nvPr/>
        </p:nvSpPr>
        <p:spPr>
          <a:xfrm rot="914792">
            <a:off x="6308390" y="2648494"/>
            <a:ext cx="2283885" cy="1978011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"/>
          <p:cNvSpPr txBox="1"/>
          <p:nvPr/>
        </p:nvSpPr>
        <p:spPr>
          <a:xfrm flipH="1">
            <a:off x="362174" y="1390963"/>
            <a:ext cx="2000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AHLISA ZIAN</a:t>
            </a:r>
            <a:endParaRPr sz="20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 flipH="1">
            <a:off x="6450282" y="3637946"/>
            <a:ext cx="20001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MANAJEMEN SUMBER DAYA MANUSIA</a:t>
            </a:r>
            <a:endParaRPr sz="13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" name="Google Shape;357;p33"/>
          <p:cNvSpPr txBox="1"/>
          <p:nvPr/>
        </p:nvSpPr>
        <p:spPr>
          <a:xfrm flipH="1">
            <a:off x="458059" y="1748957"/>
            <a:ext cx="2000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1703102034</a:t>
            </a:r>
            <a:endParaRPr sz="20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407341" y="182963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lt1"/>
                </a:solidFill>
              </a:rPr>
              <a:t>APA ADA PERTANYAAN ?</a:t>
            </a:r>
            <a:endParaRPr sz="4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 rot="-4500033">
            <a:off x="-1273432" y="3070398"/>
            <a:ext cx="3262617" cy="1970242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BAB I</a:t>
            </a:r>
            <a:br>
              <a:rPr lang="en" sz="1800" dirty="0" smtClean="0"/>
            </a:br>
            <a:r>
              <a:rPr lang="en" sz="1800" dirty="0" smtClean="0"/>
              <a:t>LATAR BELAKANG</a:t>
            </a:r>
            <a:endParaRPr sz="1800" dirty="0"/>
          </a:p>
        </p:txBody>
      </p:sp>
      <p:sp>
        <p:nvSpPr>
          <p:cNvPr id="164" name="Google Shape;164;p26"/>
          <p:cNvSpPr/>
          <p:nvPr/>
        </p:nvSpPr>
        <p:spPr>
          <a:xfrm>
            <a:off x="1242692" y="231304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808275" y="1480725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4402902" y="231304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5995668" y="1480725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ctrTitle" idx="2"/>
          </p:nvPr>
        </p:nvSpPr>
        <p:spPr>
          <a:xfrm flipH="1">
            <a:off x="1210313" y="2615109"/>
            <a:ext cx="2013734" cy="745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</a:rPr>
              <a:t>PEREKONOMIAN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ctrTitle" idx="3"/>
          </p:nvPr>
        </p:nvSpPr>
        <p:spPr>
          <a:xfrm flipH="1">
            <a:off x="4657059" y="2987749"/>
            <a:ext cx="1557503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lt1"/>
                </a:solidFill>
              </a:rPr>
              <a:t>RELIGIUSITAS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ctrTitle" idx="5"/>
          </p:nvPr>
        </p:nvSpPr>
        <p:spPr>
          <a:xfrm flipH="1">
            <a:off x="3256427" y="2009471"/>
            <a:ext cx="1037100" cy="5173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KINERJA</a:t>
            </a:r>
            <a:endParaRPr sz="1400" dirty="0"/>
          </a:p>
        </p:txBody>
      </p:sp>
      <p:sp>
        <p:nvSpPr>
          <p:cNvPr id="174" name="Google Shape;174;p26"/>
          <p:cNvSpPr txBox="1">
            <a:spLocks noGrp="1"/>
          </p:cNvSpPr>
          <p:nvPr>
            <p:ph type="ctrTitle" idx="7"/>
          </p:nvPr>
        </p:nvSpPr>
        <p:spPr>
          <a:xfrm flipH="1">
            <a:off x="6167550" y="2064203"/>
            <a:ext cx="1589735" cy="10147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i="1" dirty="0"/>
              <a:t>“</a:t>
            </a:r>
            <a:r>
              <a:rPr lang="en-US" i="1" dirty="0" err="1"/>
              <a:t>Analisis</a:t>
            </a:r>
            <a:r>
              <a:rPr lang="en-US" i="1" dirty="0"/>
              <a:t> </a:t>
            </a:r>
            <a:r>
              <a:rPr lang="en-US" i="1" dirty="0" err="1"/>
              <a:t>Religiusitas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Kinerja</a:t>
            </a:r>
            <a:r>
              <a:rPr lang="en-US" i="1" dirty="0"/>
              <a:t> </a:t>
            </a:r>
            <a:r>
              <a:rPr lang="en-US" i="1" dirty="0" err="1"/>
              <a:t>Pegawai</a:t>
            </a:r>
            <a:r>
              <a:rPr lang="en-US" i="1" dirty="0"/>
              <a:t> (</a:t>
            </a:r>
            <a:r>
              <a:rPr lang="en-US" i="1" dirty="0" err="1"/>
              <a:t>Studi</a:t>
            </a:r>
            <a:r>
              <a:rPr lang="en-US" i="1" dirty="0"/>
              <a:t> </a:t>
            </a:r>
            <a:r>
              <a:rPr lang="en-US" i="1" dirty="0" err="1"/>
              <a:t>Kasus</a:t>
            </a:r>
            <a:r>
              <a:rPr lang="en-US" i="1" dirty="0"/>
              <a:t> Usaha </a:t>
            </a:r>
            <a:r>
              <a:rPr lang="en-US" i="1" dirty="0" err="1"/>
              <a:t>Mikro</a:t>
            </a:r>
            <a:r>
              <a:rPr lang="en-US" i="1" dirty="0"/>
              <a:t> Kecil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Menengah</a:t>
            </a:r>
            <a:r>
              <a:rPr lang="en-US" i="1" dirty="0"/>
              <a:t> </a:t>
            </a:r>
            <a:r>
              <a:rPr lang="en-US" i="1" dirty="0" err="1"/>
              <a:t>Setra</a:t>
            </a:r>
            <a:r>
              <a:rPr lang="en-US" i="1" dirty="0"/>
              <a:t> Roti </a:t>
            </a:r>
            <a:r>
              <a:rPr lang="en-US" i="1" dirty="0" err="1"/>
              <a:t>Ponorogo</a:t>
            </a:r>
            <a:r>
              <a:rPr lang="en-US" i="1" dirty="0"/>
              <a:t>)”.</a:t>
            </a:r>
            <a:endParaRPr dirty="0"/>
          </a:p>
        </p:txBody>
      </p:sp>
      <p:sp>
        <p:nvSpPr>
          <p:cNvPr id="176" name="Google Shape;176;p26"/>
          <p:cNvSpPr/>
          <p:nvPr/>
        </p:nvSpPr>
        <p:spPr>
          <a:xfrm rot="5400000">
            <a:off x="7282972" y="-391616"/>
            <a:ext cx="3262631" cy="197023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"/>
          <p:cNvSpPr txBox="1">
            <a:spLocks noGrp="1"/>
          </p:cNvSpPr>
          <p:nvPr>
            <p:ph type="body" idx="1"/>
          </p:nvPr>
        </p:nvSpPr>
        <p:spPr>
          <a:xfrm>
            <a:off x="164362" y="1972637"/>
            <a:ext cx="8815226" cy="2348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None/>
            </a:pP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uraian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en-US" sz="2000" dirty="0" err="1"/>
              <a:t>diangkat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religiusitas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Sentra Roti </a:t>
            </a:r>
            <a:r>
              <a:rPr lang="en-US" sz="2000" dirty="0" err="1"/>
              <a:t>Ponorogo</a:t>
            </a:r>
            <a:r>
              <a:rPr lang="en-US" sz="2000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461" name="Google Shape;461;p41"/>
          <p:cNvSpPr txBox="1">
            <a:spLocks noGrp="1"/>
          </p:cNvSpPr>
          <p:nvPr>
            <p:ph type="ctrTitle"/>
          </p:nvPr>
        </p:nvSpPr>
        <p:spPr>
          <a:xfrm>
            <a:off x="1633591" y="405336"/>
            <a:ext cx="5845996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RUMUSAN MASALAH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"/>
          <p:cNvSpPr txBox="1">
            <a:spLocks noGrp="1"/>
          </p:cNvSpPr>
          <p:nvPr>
            <p:ph type="ctrTitle"/>
          </p:nvPr>
        </p:nvSpPr>
        <p:spPr>
          <a:xfrm>
            <a:off x="1592494" y="199853"/>
            <a:ext cx="6000107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lt1"/>
                </a:solidFill>
              </a:rPr>
              <a:t>TUJUAN MASALAH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467" name="Google Shape;467;p42"/>
          <p:cNvSpPr txBox="1">
            <a:spLocks noGrp="1"/>
          </p:cNvSpPr>
          <p:nvPr>
            <p:ph type="body" idx="1"/>
          </p:nvPr>
        </p:nvSpPr>
        <p:spPr>
          <a:xfrm>
            <a:off x="787660" y="2312146"/>
            <a:ext cx="6804941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800" b="1" dirty="0" err="1">
                <a:latin typeface="+mj-lt"/>
              </a:rPr>
              <a:t>Berdasarkan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uraian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rumusan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masalah</a:t>
            </a:r>
            <a:r>
              <a:rPr lang="en-US" sz="1800" b="1" dirty="0">
                <a:latin typeface="+mj-lt"/>
              </a:rPr>
              <a:t> yang </a:t>
            </a:r>
            <a:r>
              <a:rPr lang="en-US" sz="1800" b="1" dirty="0" err="1">
                <a:latin typeface="+mj-lt"/>
              </a:rPr>
              <a:t>telah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dijelaskan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sebelumnya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tuuan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di </a:t>
            </a:r>
            <a:r>
              <a:rPr lang="en-US" sz="1800" b="1" dirty="0" err="1">
                <a:latin typeface="+mj-lt"/>
              </a:rPr>
              <a:t>penelitian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ini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adalah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untuk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mengetahui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pengaruh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Religiusitas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terhadap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kiner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j</a:t>
            </a:r>
            <a:r>
              <a:rPr lang="en-US" sz="1800" b="1" dirty="0" err="1">
                <a:latin typeface="+mj-lt"/>
              </a:rPr>
              <a:t>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pegawai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pada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perusahaan</a:t>
            </a:r>
            <a:r>
              <a:rPr lang="en-US" sz="1800" b="1" dirty="0">
                <a:latin typeface="+mj-lt"/>
              </a:rPr>
              <a:t> Sentra Roti </a:t>
            </a:r>
            <a:r>
              <a:rPr lang="en-US" sz="1800" b="1" dirty="0" err="1">
                <a:latin typeface="+mj-lt"/>
              </a:rPr>
              <a:t>Ponorogo</a:t>
            </a:r>
            <a:r>
              <a:rPr lang="en-US" sz="1800" b="1" dirty="0">
                <a:latin typeface="+mj-lt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468" name="Google Shape;468;p42" hidden="1"/>
          <p:cNvSpPr txBox="1">
            <a:spLocks noGrp="1"/>
          </p:cNvSpPr>
          <p:nvPr>
            <p:ph type="body" idx="1"/>
          </p:nvPr>
        </p:nvSpPr>
        <p:spPr>
          <a:xfrm>
            <a:off x="4818500" y="2835335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30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Nunito Light"/>
              <a:buChar char="⬣"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Rear view of a man with black backpack standing on bridge</a:t>
            </a:r>
            <a:endParaRPr>
              <a:solidFill>
                <a:schemeClr val="accent3"/>
              </a:solidFill>
            </a:endParaRPr>
          </a:p>
          <a:p>
            <a:pPr marL="24130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Nunito Light"/>
              <a:buChar char="⬣"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Group of corporate people working in the office</a:t>
            </a:r>
            <a:endParaRPr>
              <a:solidFill>
                <a:schemeClr val="accent3"/>
              </a:solidFill>
            </a:endParaRPr>
          </a:p>
          <a:p>
            <a:pPr marL="24130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Nunito Light"/>
              <a:buChar char="⬣"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Elegant man talking at phone low angle shot</a:t>
            </a:r>
            <a:endParaRPr>
              <a:solidFill>
                <a:schemeClr val="accent3"/>
              </a:solidFill>
            </a:endParaRPr>
          </a:p>
          <a:p>
            <a:pPr marL="24130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Nunito Light"/>
              <a:buChar char="⬣"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Medium shot woman holding a tablet</a:t>
            </a:r>
            <a:endParaRPr>
              <a:solidFill>
                <a:schemeClr val="accent3"/>
              </a:solidFill>
            </a:endParaRPr>
          </a:p>
          <a:p>
            <a:pPr marL="24130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Nunito Light"/>
              <a:buChar char="⬣"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Silhouette of a person's hand holding paper airplane against dramatic sky</a:t>
            </a:r>
            <a:endParaRPr>
              <a:solidFill>
                <a:schemeClr val="accent3"/>
              </a:solidFill>
            </a:endParaRPr>
          </a:p>
          <a:p>
            <a:pPr marL="24130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Nunito Light"/>
              <a:buChar char="⬣"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Railway train tracks with platforms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182" y="405335"/>
            <a:ext cx="2371060" cy="1625483"/>
          </a:xfrm>
        </p:spPr>
        <p:txBody>
          <a:bodyPr/>
          <a:lstStyle/>
          <a:p>
            <a:r>
              <a:rPr lang="en-US" sz="2800" dirty="0" smtClean="0"/>
              <a:t>KEGUNAAN PENELITIAN</a:t>
            </a:r>
            <a:endParaRPr lang="en-US" sz="2800" dirty="0"/>
          </a:p>
        </p:txBody>
      </p:sp>
      <p:sp>
        <p:nvSpPr>
          <p:cNvPr id="3" name="Title 2" hidden="1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8187349"/>
              </p:ext>
            </p:extLst>
          </p:nvPr>
        </p:nvGraphicFramePr>
        <p:xfrm>
          <a:off x="2882688" y="1430302"/>
          <a:ext cx="5453238" cy="327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6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KAJIAN TEORI</a:t>
            </a:r>
            <a:endParaRPr sz="2400" dirty="0"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2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BAB II</a:t>
            </a:r>
            <a:endParaRPr dirty="0"/>
          </a:p>
        </p:txBody>
      </p:sp>
      <p:sp>
        <p:nvSpPr>
          <p:cNvPr id="150" name="Google Shape;150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lt1"/>
                </a:solidFill>
              </a:rPr>
              <a:t>LANDASAN TEORI</a:t>
            </a:r>
            <a:endParaRPr sz="2000" dirty="0">
              <a:solidFill>
                <a:schemeClr val="lt1"/>
              </a:solidFill>
            </a:endParaRPr>
          </a:p>
        </p:txBody>
      </p:sp>
      <p:cxnSp>
        <p:nvCxnSpPr>
          <p:cNvPr id="124" name="Google Shape;124;p23"/>
          <p:cNvCxnSpPr/>
          <p:nvPr/>
        </p:nvCxnSpPr>
        <p:spPr>
          <a:xfrm>
            <a:off x="58712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3"/>
          <p:cNvCxnSpPr/>
          <p:nvPr/>
        </p:nvCxnSpPr>
        <p:spPr>
          <a:xfrm>
            <a:off x="32495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ORGANISASI</a:t>
            </a:r>
            <a:endParaRPr sz="1600" dirty="0"/>
          </a:p>
        </p:txBody>
      </p:sp>
      <p:sp>
        <p:nvSpPr>
          <p:cNvPr id="127" name="Google Shape;127;p23"/>
          <p:cNvSpPr txBox="1">
            <a:spLocks noGrp="1"/>
          </p:cNvSpPr>
          <p:nvPr>
            <p:ph type="ctrTitle" idx="3"/>
          </p:nvPr>
        </p:nvSpPr>
        <p:spPr>
          <a:xfrm>
            <a:off x="3662524" y="2440031"/>
            <a:ext cx="181890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MANAJEMEN SUMBER DAYA MANUSIA</a:t>
            </a:r>
            <a:endParaRPr sz="1200" dirty="0"/>
          </a:p>
        </p:txBody>
      </p:sp>
      <p:sp>
        <p:nvSpPr>
          <p:cNvPr id="128" name="Google Shape;128;p23"/>
          <p:cNvSpPr txBox="1">
            <a:spLocks noGrp="1"/>
          </p:cNvSpPr>
          <p:nvPr>
            <p:ph type="ctrTitle" idx="5"/>
          </p:nvPr>
        </p:nvSpPr>
        <p:spPr>
          <a:xfrm>
            <a:off x="6330082" y="2446790"/>
            <a:ext cx="183388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USAHA MIKRO KECIL DAN MENENGAH</a:t>
            </a:r>
            <a:endParaRPr sz="1200" dirty="0"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14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5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 idx="16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ctrTitle" idx="7"/>
          </p:nvPr>
        </p:nvSpPr>
        <p:spPr>
          <a:xfrm>
            <a:off x="2453953" y="3863400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KINERJA PEGAWAI</a:t>
            </a:r>
            <a:endParaRPr sz="1400" dirty="0"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 idx="17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RELIGIUSITAS</a:t>
            </a:r>
            <a:endParaRPr sz="1400" dirty="0"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18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1" name="Google Shape;141;p23"/>
          <p:cNvCxnSpPr/>
          <p:nvPr/>
        </p:nvCxnSpPr>
        <p:spPr>
          <a:xfrm>
            <a:off x="4572025" y="35188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3"/>
          <p:cNvSpPr/>
          <p:nvPr/>
        </p:nvSpPr>
        <p:spPr>
          <a:xfrm rot="899825">
            <a:off x="-1428364" y="3728917"/>
            <a:ext cx="2950497" cy="231666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/>
          <p:nvPr/>
        </p:nvSpPr>
        <p:spPr>
          <a:xfrm rot="-3036684">
            <a:off x="7582353" y="4618566"/>
            <a:ext cx="2950470" cy="231674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700" y="362806"/>
            <a:ext cx="1737300" cy="946200"/>
          </a:xfrm>
        </p:spPr>
        <p:txBody>
          <a:bodyPr/>
          <a:lstStyle/>
          <a:p>
            <a:r>
              <a:rPr lang="en-US" sz="1600" dirty="0" smtClean="0"/>
              <a:t>PENELITIAN TERDAHULU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42301"/>
              </p:ext>
            </p:extLst>
          </p:nvPr>
        </p:nvGraphicFramePr>
        <p:xfrm>
          <a:off x="135676" y="116958"/>
          <a:ext cx="7583560" cy="47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712"/>
                <a:gridCol w="1516712"/>
                <a:gridCol w="1516712"/>
                <a:gridCol w="1516712"/>
                <a:gridCol w="1516712"/>
              </a:tblGrid>
              <a:tr h="341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No.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Judul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Penelitian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Variabel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Teknik analisis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Hasil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Kesimpulan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1875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Novalia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et al., 2021) “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Pengaruh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Kepemimpinan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Islami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Dan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Religiusitas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Terhadap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Kinerja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Karyawan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Melalui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Kepuasan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Karyawan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Sebagai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Variabel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Intervening”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kepemimpinan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Islami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(X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religiusitas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(X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kepuasan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(Z)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Analisis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regresi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 linier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berganda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Kepemimpinan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Islami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berpengaruh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positif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(Sunanda, 2019) “Pengaruh Kepemimpinan Islami Dan Religiusitas Terhadap Kinerja Karyawan Melalui Kepuasan Kerja Karyawan Sebagai Variabel Intervening (Studi Kasus Pada Waroeng Spesial Sambal)”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kepemimpinan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Islami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(X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religiusitas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(X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kepuasan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(Z)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等线"/>
                          <a:cs typeface="Mangal"/>
                        </a:rPr>
                        <a:t>Analisis regresi linier berganda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Kepemimpinan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Islami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berpengaruh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positif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Religiusitas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berpengaruh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positif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6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378E7B"/>
      </a:dk1>
      <a:lt1>
        <a:srgbClr val="F3F3F3"/>
      </a:lt1>
      <a:dk2>
        <a:srgbClr val="D9D9D9"/>
      </a:dk2>
      <a:lt2>
        <a:srgbClr val="52AF9B"/>
      </a:lt2>
      <a:accent1>
        <a:srgbClr val="26AD90"/>
      </a:accent1>
      <a:accent2>
        <a:srgbClr val="30B99C"/>
      </a:accent2>
      <a:accent3>
        <a:srgbClr val="0B5848"/>
      </a:accent3>
      <a:accent4>
        <a:srgbClr val="6BDFC6"/>
      </a:accent4>
      <a:accent5>
        <a:srgbClr val="0BB490"/>
      </a:accent5>
      <a:accent6>
        <a:srgbClr val="34DBB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797</Words>
  <Application>Microsoft Office PowerPoint</Application>
  <PresentationFormat>On-screen Show (16:9)</PresentationFormat>
  <Paragraphs>121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Nunito Sans ExtraBold</vt:lpstr>
      <vt:lpstr>Fira Sans Extra Condensed Medium</vt:lpstr>
      <vt:lpstr>Nunito Light</vt:lpstr>
      <vt:lpstr>Symbol</vt:lpstr>
      <vt:lpstr>Mangal</vt:lpstr>
      <vt:lpstr>Calibri</vt:lpstr>
      <vt:lpstr>Pontano Sans</vt:lpstr>
      <vt:lpstr>Times New Roman</vt:lpstr>
      <vt:lpstr>Arial</vt:lpstr>
      <vt:lpstr>等线</vt:lpstr>
      <vt:lpstr>Nunito Sans</vt:lpstr>
      <vt:lpstr>Assistant Light</vt:lpstr>
      <vt:lpstr>Marketing Newsletter</vt:lpstr>
      <vt:lpstr>ANALISIS RELIGIUSITAS TERHADAP KINERJA KARYAWAN</vt:lpstr>
      <vt:lpstr>PowerPoint Presentation</vt:lpstr>
      <vt:lpstr>BAB I LATAR BELAKANG</vt:lpstr>
      <vt:lpstr>RUMUSAN MASALAH</vt:lpstr>
      <vt:lpstr>TUJUAN MASALAH</vt:lpstr>
      <vt:lpstr>KEGUNAAN PENELITIAN</vt:lpstr>
      <vt:lpstr>KAJIAN TEORI</vt:lpstr>
      <vt:lpstr>LANDASAN TEORI</vt:lpstr>
      <vt:lpstr>PENELITIAN TERDAHULU</vt:lpstr>
      <vt:lpstr>KERANGKA PEMIKIRAN</vt:lpstr>
      <vt:lpstr>METODOLOGI PENELITIAN</vt:lpstr>
      <vt:lpstr>TEMPAT PENELITIAN</vt:lpstr>
      <vt:lpstr>POPULASI</vt:lpstr>
      <vt:lpstr>6</vt:lpstr>
      <vt:lpstr>BAB IV</vt:lpstr>
      <vt:lpstr>HASIL PENELITIAN</vt:lpstr>
      <vt:lpstr>KESIMPULAN DAN SARAN</vt:lpstr>
      <vt:lpstr>KESIMPULAN</vt:lpstr>
      <vt:lpstr>SARAN</vt:lpstr>
      <vt:lpstr>APA ADA PERTANYAAN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RELIGIUSITAS TERHADAP KINERJA KARYAWAN</dc:title>
  <cp:lastModifiedBy>HP</cp:lastModifiedBy>
  <cp:revision>9</cp:revision>
  <dcterms:modified xsi:type="dcterms:W3CDTF">2022-01-19T05:08:41Z</dcterms:modified>
</cp:coreProperties>
</file>